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62" r:id="rId3"/>
    <p:sldId id="263" r:id="rId4"/>
    <p:sldId id="264" r:id="rId5"/>
    <p:sldId id="265" r:id="rId6"/>
    <p:sldId id="26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94660"/>
  </p:normalViewPr>
  <p:slideViewPr>
    <p:cSldViewPr>
      <p:cViewPr varScale="1">
        <p:scale>
          <a:sx n="78" d="100"/>
          <a:sy n="78" d="100"/>
        </p:scale>
        <p:origin x="840" y="72"/>
      </p:cViewPr>
      <p:guideLst>
        <p:guide orient="horz" pos="2160"/>
        <p:guide pos="2880"/>
      </p:guideLst>
    </p:cSldViewPr>
  </p:slideViewPr>
  <p:notesTextViewPr>
    <p:cViewPr>
      <p:scale>
        <a:sx n="100" d="100"/>
        <a:sy n="100" d="100"/>
      </p:scale>
      <p:origin x="0" y="0"/>
    </p:cViewPr>
  </p:notesTextViewPr>
  <p:notesViewPr>
    <p:cSldViewPr>
      <p:cViewPr varScale="1">
        <p:scale>
          <a:sx n="62" d="100"/>
          <a:sy n="62" d="100"/>
        </p:scale>
        <p:origin x="-2395" y="-10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A86AC14-F508-4E81-A0FE-1F7CB5A86DB5}" type="datetimeFigureOut">
              <a:rPr lang="en-US" smtClean="0"/>
              <a:pPr/>
              <a:t>7/12/2023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72B3F0-AA59-411E-94EB-68C9AC9EE911}"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7D1808-3237-420F-9288-92136F088D42}" type="datetimeFigureOut">
              <a:rPr lang="en-US" smtClean="0"/>
              <a:pPr/>
              <a:t>7/12/2023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D3894-EBE2-4C07-955F-DC7F5B2DCF6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457200" y="6324600"/>
            <a:ext cx="3630609" cy="369332"/>
          </a:xfrm>
          <a:prstGeom prst="rect">
            <a:avLst/>
          </a:prstGeom>
          <a:noFill/>
        </p:spPr>
        <p:txBody>
          <a:bodyPr wrap="none" rtlCol="0">
            <a:spAutoFit/>
          </a:bodyPr>
          <a:lstStyle/>
          <a:p>
            <a:r>
              <a:rPr lang="en-US" dirty="0"/>
              <a:t>Criminal Law – Professor David Thaw</a:t>
            </a:r>
          </a:p>
        </p:txBody>
      </p:sp>
      <p:sp>
        <p:nvSpPr>
          <p:cNvPr id="8" name="TextBox 7"/>
          <p:cNvSpPr txBox="1"/>
          <p:nvPr userDrawn="1"/>
        </p:nvSpPr>
        <p:spPr>
          <a:xfrm>
            <a:off x="7848600" y="6324600"/>
            <a:ext cx="803425" cy="369332"/>
          </a:xfrm>
          <a:prstGeom prst="rect">
            <a:avLst/>
          </a:prstGeom>
          <a:noFill/>
        </p:spPr>
        <p:txBody>
          <a:bodyPr wrap="none" rtlCol="0">
            <a:spAutoFit/>
          </a:bodyPr>
          <a:lstStyle/>
          <a:p>
            <a:r>
              <a:rPr lang="en-US" dirty="0"/>
              <a:t>Slide </a:t>
            </a:r>
            <a:fld id="{11C31AB8-CB78-478E-B9A9-5AD95C348CBC}" type="slidenum">
              <a:rPr lang="en-US" smtClean="0"/>
              <a:pPr/>
              <a:t>‹#›</a:t>
            </a:fld>
            <a:endParaRPr lang="en-US" dirty="0"/>
          </a:p>
        </p:txBody>
      </p:sp>
      <p:sp>
        <p:nvSpPr>
          <p:cNvPr id="9" name="TextBox 8"/>
          <p:cNvSpPr txBox="1"/>
          <p:nvPr userDrawn="1"/>
        </p:nvSpPr>
        <p:spPr>
          <a:xfrm>
            <a:off x="5943600" y="6324600"/>
            <a:ext cx="1718804" cy="369332"/>
          </a:xfrm>
          <a:prstGeom prst="rect">
            <a:avLst/>
          </a:prstGeom>
          <a:noFill/>
        </p:spPr>
        <p:txBody>
          <a:bodyPr wrap="none" rtlCol="0">
            <a:spAutoFit/>
          </a:bodyPr>
          <a:lstStyle/>
          <a:p>
            <a:r>
              <a:rPr lang="en-US" dirty="0"/>
              <a:t>Part 9, Lecture</a:t>
            </a:r>
            <a:r>
              <a:rPr lang="en-US" baseline="0" dirty="0"/>
              <a:t> 6</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pPr/>
              <a:t>7/12/2023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7/12/2023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7/12/2023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7/12/2023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Criminal Law</a:t>
            </a:r>
          </a:p>
        </p:txBody>
      </p:sp>
      <p:sp>
        <p:nvSpPr>
          <p:cNvPr id="3" name="Subtitle 2"/>
          <p:cNvSpPr>
            <a:spLocks noGrp="1"/>
          </p:cNvSpPr>
          <p:nvPr>
            <p:ph type="subTitle" idx="1"/>
          </p:nvPr>
        </p:nvSpPr>
        <p:spPr>
          <a:xfrm>
            <a:off x="1219200" y="3886200"/>
            <a:ext cx="6553200" cy="1905000"/>
          </a:xfrm>
        </p:spPr>
        <p:txBody>
          <a:bodyPr>
            <a:normAutofit/>
          </a:bodyPr>
          <a:lstStyle/>
          <a:p>
            <a:r>
              <a:rPr lang="en-US" dirty="0"/>
              <a:t>Part 9:  Property Crimes</a:t>
            </a:r>
          </a:p>
          <a:p>
            <a:r>
              <a:rPr lang="en-US" dirty="0"/>
              <a:t>Lecture 6:  Burglary</a:t>
            </a:r>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Property Crimes</a:t>
            </a:r>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en-US" dirty="0"/>
              <a:t>Property generally crimes are those which involve the unlawful transfer of possession and/or title to property</a:t>
            </a:r>
          </a:p>
          <a:p>
            <a:pPr lvl="1"/>
            <a:r>
              <a:rPr lang="en-US" dirty="0"/>
              <a:t>Larceny, Embezzlement, False Pretenses, Larceny-by-Trick, Robbery, Burglary*</a:t>
            </a:r>
          </a:p>
          <a:p>
            <a:pPr lvl="2"/>
            <a:r>
              <a:rPr lang="en-US" i="1" dirty="0"/>
              <a:t>*Strictly speaking need not involve possession/title to property, however I include it here for pedagogical reasons</a:t>
            </a:r>
          </a:p>
          <a:p>
            <a:pPr lvl="1"/>
            <a:r>
              <a:rPr lang="en-US" i="1" dirty="0"/>
              <a:t>A note on MPC Property crimes – they are consolidated into a single section (§ 223) and thus do not precisely correspond to CL categorizations</a:t>
            </a:r>
            <a:endParaRPr lang="en-US" dirty="0"/>
          </a:p>
          <a:p>
            <a:pPr lvl="1"/>
            <a:r>
              <a:rPr lang="en-US" u="sng" dirty="0"/>
              <a:t>We will focus on CL definitions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Burglary</a:t>
            </a:r>
          </a:p>
        </p:txBody>
      </p:sp>
      <p:sp>
        <p:nvSpPr>
          <p:cNvPr id="3" name="Content Placeholder 2"/>
          <p:cNvSpPr>
            <a:spLocks noGrp="1"/>
          </p:cNvSpPr>
          <p:nvPr>
            <p:ph idx="1"/>
          </p:nvPr>
        </p:nvSpPr>
        <p:spPr/>
        <p:txBody>
          <a:bodyPr>
            <a:normAutofit fontScale="92500" lnSpcReduction="20000"/>
          </a:bodyPr>
          <a:lstStyle/>
          <a:p>
            <a:r>
              <a:rPr lang="en-US" dirty="0"/>
              <a:t>MPC § 221.1 – A person is guilty of burglary if he enters a building or occupied structure, or separately secured or occupied portion thereof, with purpose to commit a crime therein, unless the premises are at the time open to the public or the actor is licensed or privileged to enter. It is an affirmative defense to prosecution for burglary that the building or structure was abandoned.</a:t>
            </a:r>
          </a:p>
          <a:p>
            <a:pPr lvl="1"/>
            <a:r>
              <a:rPr lang="en-US" dirty="0"/>
              <a:t>The particular “structures” to which this applies usually are defined by statute in a jurisdiction</a:t>
            </a:r>
          </a:p>
          <a:p>
            <a:pPr lvl="1"/>
            <a:r>
              <a:rPr lang="en-US" dirty="0"/>
              <a:t>Note the “not open to the public” requirement instead of the “at night” requirement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Burglary</a:t>
            </a:r>
          </a:p>
        </p:txBody>
      </p:sp>
      <p:sp>
        <p:nvSpPr>
          <p:cNvPr id="3" name="Content Placeholder 2"/>
          <p:cNvSpPr>
            <a:spLocks noGrp="1"/>
          </p:cNvSpPr>
          <p:nvPr>
            <p:ph idx="1"/>
          </p:nvPr>
        </p:nvSpPr>
        <p:spPr/>
        <p:txBody>
          <a:bodyPr>
            <a:normAutofit fontScale="92500"/>
          </a:bodyPr>
          <a:lstStyle/>
          <a:p>
            <a:r>
              <a:rPr lang="en-US" dirty="0"/>
              <a:t>CL:  breaking-and-entering into a dwelling at night with the intent to commit a felony therein</a:t>
            </a:r>
          </a:p>
          <a:p>
            <a:pPr lvl="1"/>
            <a:r>
              <a:rPr lang="en-US" dirty="0"/>
              <a:t>Specific intent crime – “intent to commit a felony therein”</a:t>
            </a:r>
          </a:p>
          <a:p>
            <a:r>
              <a:rPr lang="en-US" dirty="0"/>
              <a:t>Four Elements:</a:t>
            </a:r>
          </a:p>
          <a:p>
            <a:pPr lvl="1"/>
            <a:r>
              <a:rPr lang="en-US" dirty="0"/>
              <a:t>(1) breaking-and-entering</a:t>
            </a:r>
          </a:p>
          <a:p>
            <a:pPr lvl="1"/>
            <a:r>
              <a:rPr lang="en-US" dirty="0"/>
              <a:t>(2) into a dwelling</a:t>
            </a:r>
          </a:p>
          <a:p>
            <a:pPr lvl="1"/>
            <a:r>
              <a:rPr lang="en-US" dirty="0"/>
              <a:t>(3) at night</a:t>
            </a:r>
          </a:p>
          <a:p>
            <a:pPr lvl="1"/>
            <a:r>
              <a:rPr lang="en-US" dirty="0"/>
              <a:t>(4) with intent to commit a felony therein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Burglary</a:t>
            </a:r>
          </a:p>
        </p:txBody>
      </p:sp>
      <p:sp>
        <p:nvSpPr>
          <p:cNvPr id="3" name="Content Placeholder 2"/>
          <p:cNvSpPr>
            <a:spLocks noGrp="1"/>
          </p:cNvSpPr>
          <p:nvPr>
            <p:ph idx="1"/>
          </p:nvPr>
        </p:nvSpPr>
        <p:spPr>
          <a:xfrm>
            <a:off x="457200" y="1371600"/>
            <a:ext cx="8229600" cy="4953000"/>
          </a:xfrm>
        </p:spPr>
        <p:txBody>
          <a:bodyPr>
            <a:normAutofit fontScale="92500" lnSpcReduction="20000"/>
          </a:bodyPr>
          <a:lstStyle/>
          <a:p>
            <a:r>
              <a:rPr lang="en-US" dirty="0"/>
              <a:t>Breaking-and-entering:  the use of </a:t>
            </a:r>
            <a:r>
              <a:rPr lang="en-US" u="sng" dirty="0"/>
              <a:t>any</a:t>
            </a:r>
            <a:r>
              <a:rPr lang="en-US" dirty="0"/>
              <a:t> force to gain entry into a structure (unlawfully)</a:t>
            </a:r>
          </a:p>
          <a:p>
            <a:pPr lvl="1"/>
            <a:r>
              <a:rPr lang="en-US" dirty="0"/>
              <a:t>Opening a window is sufficient</a:t>
            </a:r>
          </a:p>
          <a:p>
            <a:pPr lvl="1"/>
            <a:r>
              <a:rPr lang="en-US" dirty="0"/>
              <a:t>Walking through an open door is not</a:t>
            </a:r>
          </a:p>
          <a:p>
            <a:pPr lvl="1"/>
            <a:r>
              <a:rPr lang="en-US" dirty="0"/>
              <a:t>Lack of permission is required (to be unlawful)</a:t>
            </a:r>
          </a:p>
          <a:p>
            <a:pPr lvl="1"/>
            <a:r>
              <a:rPr lang="en-US" i="1" dirty="0"/>
              <a:t>Note:  this is </a:t>
            </a:r>
            <a:r>
              <a:rPr lang="en-US" i="1" u="sng" dirty="0"/>
              <a:t>also</a:t>
            </a:r>
            <a:r>
              <a:rPr lang="en-US" i="1" dirty="0"/>
              <a:t> a crime itself</a:t>
            </a:r>
            <a:endParaRPr lang="en-US" i="1" u="sng" dirty="0"/>
          </a:p>
          <a:p>
            <a:r>
              <a:rPr lang="en-US" dirty="0"/>
              <a:t>Into a “dwelling”</a:t>
            </a:r>
          </a:p>
          <a:p>
            <a:pPr lvl="1"/>
            <a:r>
              <a:rPr lang="en-US" dirty="0"/>
              <a:t>The structure entered by force </a:t>
            </a:r>
            <a:r>
              <a:rPr lang="en-US" u="sng" dirty="0"/>
              <a:t>must</a:t>
            </a:r>
            <a:r>
              <a:rPr lang="en-US" dirty="0"/>
              <a:t> qualify as a “dwelling”</a:t>
            </a:r>
          </a:p>
          <a:p>
            <a:pPr lvl="2"/>
            <a:r>
              <a:rPr lang="en-US" dirty="0"/>
              <a:t>Homes, apartments, hotels, etc. qualify</a:t>
            </a:r>
          </a:p>
          <a:p>
            <a:pPr lvl="2"/>
            <a:r>
              <a:rPr lang="en-US" dirty="0"/>
              <a:t>Stores, parks, warehouses do not qualify</a:t>
            </a:r>
          </a:p>
          <a:p>
            <a:pPr lvl="2"/>
            <a:r>
              <a:rPr lang="en-US" i="1" dirty="0"/>
              <a:t>Note:  this can be – </a:t>
            </a:r>
            <a:r>
              <a:rPr lang="en-US" i="1" u="sng" dirty="0"/>
              <a:t>and often is</a:t>
            </a:r>
            <a:r>
              <a:rPr lang="en-US" i="1" dirty="0"/>
              <a:t> – modified by statute</a:t>
            </a:r>
            <a:r>
              <a:rPr lang="en-US" dirty="0"/>
              <a:t> – note the Court’s discussion of this in </a:t>
            </a:r>
            <a:r>
              <a:rPr lang="en-US" i="1" dirty="0"/>
              <a:t>People v. Howard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Burglary</a:t>
            </a:r>
          </a:p>
        </p:txBody>
      </p:sp>
      <p:sp>
        <p:nvSpPr>
          <p:cNvPr id="3" name="Content Placeholder 2"/>
          <p:cNvSpPr>
            <a:spLocks noGrp="1"/>
          </p:cNvSpPr>
          <p:nvPr>
            <p:ph idx="1"/>
          </p:nvPr>
        </p:nvSpPr>
        <p:spPr/>
        <p:txBody>
          <a:bodyPr>
            <a:normAutofit fontScale="92500" lnSpcReduction="20000"/>
          </a:bodyPr>
          <a:lstStyle/>
          <a:p>
            <a:r>
              <a:rPr lang="en-US" dirty="0"/>
              <a:t>“at night”</a:t>
            </a:r>
          </a:p>
          <a:p>
            <a:pPr lvl="1"/>
            <a:r>
              <a:rPr lang="en-US" dirty="0"/>
              <a:t>Literal meaning, however in the absence of precise statutory definition this can create ambiguity as a function of the (U.S.) English language</a:t>
            </a:r>
          </a:p>
          <a:p>
            <a:pPr lvl="1"/>
            <a:r>
              <a:rPr lang="en-US" dirty="0"/>
              <a:t>After which sunset does “night” begin?  (e.g., nautical, astronomic, civilian)</a:t>
            </a:r>
          </a:p>
          <a:p>
            <a:r>
              <a:rPr lang="en-US" dirty="0"/>
              <a:t>“with the intent to commit a felony therein”</a:t>
            </a:r>
          </a:p>
          <a:p>
            <a:pPr lvl="1"/>
            <a:r>
              <a:rPr lang="en-US" dirty="0"/>
              <a:t>Perhaps the most important (and easily tested) element</a:t>
            </a:r>
          </a:p>
          <a:p>
            <a:pPr lvl="1"/>
            <a:r>
              <a:rPr lang="en-US" dirty="0"/>
              <a:t>Δ must have specific intent to commit a felony after having entered the dwelling (e.g., larceny, assault, rape, etc.)</a:t>
            </a:r>
          </a:p>
        </p:txBody>
      </p:sp>
    </p:spTree>
  </p:cSld>
  <p:clrMapOvr>
    <a:masterClrMapping/>
  </p:clrMapOvr>
</p:sld>
</file>

<file path=ppt/theme/theme1.xml><?xml version="1.0" encoding="utf-8"?>
<a:theme xmlns:a="http://schemas.openxmlformats.org/drawingml/2006/main" name="Criminal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Criminal Law</Template>
  <TotalTime>20279</TotalTime>
  <Words>467</Words>
  <Application>Microsoft Office PowerPoint</Application>
  <PresentationFormat>On-screen Show (4:3)</PresentationFormat>
  <Paragraphs>39</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Criminal Law</vt:lpstr>
      <vt:lpstr>Criminal Law</vt:lpstr>
      <vt:lpstr>Property Crimes</vt:lpstr>
      <vt:lpstr>Burglary</vt:lpstr>
      <vt:lpstr>Burglary</vt:lpstr>
      <vt:lpstr>Burglary</vt:lpstr>
      <vt:lpstr>Burglary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Law</dc:title>
  <dc:creator>David Thaw</dc:creator>
  <cp:lastModifiedBy>David Thaw</cp:lastModifiedBy>
  <cp:revision>742</cp:revision>
  <dcterms:created xsi:type="dcterms:W3CDTF">2015-12-09T04:26:39Z</dcterms:created>
  <dcterms:modified xsi:type="dcterms:W3CDTF">2023-07-12T11:24:06Z</dcterms:modified>
</cp:coreProperties>
</file>